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210 밀레니얼" panose="020B0600000101010101" charset="-127"/>
      <p:regular r:id="rId20"/>
    </p:embeddedFont>
    <p:embeddedFont>
      <p:font typeface="TDTD평고딕" panose="020B0600000101010101" charset="-127"/>
      <p:regular r:id="rId21"/>
    </p:embeddedFont>
    <p:embeddedFont>
      <p:font typeface="Tlab 돋움 레귤러" panose="020B0600000101010101" charset="-127"/>
      <p:regular r:id="rId22"/>
    </p:embeddedFont>
    <p:embeddedFont>
      <p:font typeface="Tlab 돋움 미디움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78934" autoAdjust="0"/>
  </p:normalViewPr>
  <p:slideViewPr>
    <p:cSldViewPr>
      <p:cViewPr>
        <p:scale>
          <a:sx n="33" d="100"/>
          <a:sy n="33" d="100"/>
        </p:scale>
        <p:origin x="2596" y="8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869" y="-551868"/>
            <a:ext cx="16531798" cy="11014310"/>
          </a:xfrm>
          <a:custGeom>
            <a:avLst/>
            <a:gdLst/>
            <a:ahLst/>
            <a:cxnLst/>
            <a:rect l="l" t="t" r="r" b="b"/>
            <a:pathLst>
              <a:path w="16531798" h="11014310">
                <a:moveTo>
                  <a:pt x="0" y="0"/>
                </a:moveTo>
                <a:lnTo>
                  <a:pt x="16531798" y="0"/>
                </a:lnTo>
                <a:lnTo>
                  <a:pt x="16531798" y="11014310"/>
                </a:lnTo>
                <a:lnTo>
                  <a:pt x="0" y="1101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9637236">
            <a:off x="-7002539" y="-2111759"/>
            <a:ext cx="14386078" cy="16958621"/>
            <a:chOff x="0" y="0"/>
            <a:chExt cx="3788926" cy="4466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8926" cy="4466468"/>
            </a:xfrm>
            <a:custGeom>
              <a:avLst/>
              <a:gdLst/>
              <a:ahLst/>
              <a:cxnLst/>
              <a:rect l="l" t="t" r="r" b="b"/>
              <a:pathLst>
                <a:path w="3788926" h="4466468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8926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158062">
            <a:off x="-4357260" y="-891026"/>
            <a:ext cx="11606584" cy="15633486"/>
            <a:chOff x="0" y="0"/>
            <a:chExt cx="3056878" cy="41174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6878" cy="4117461"/>
            </a:xfrm>
            <a:custGeom>
              <a:avLst/>
              <a:gdLst/>
              <a:ahLst/>
              <a:cxnLst/>
              <a:rect l="l" t="t" r="r" b="b"/>
              <a:pathLst>
                <a:path w="3056878" h="4117461">
                  <a:moveTo>
                    <a:pt x="0" y="0"/>
                  </a:moveTo>
                  <a:lnTo>
                    <a:pt x="3056878" y="0"/>
                  </a:lnTo>
                  <a:lnTo>
                    <a:pt x="3056878" y="4117461"/>
                  </a:lnTo>
                  <a:lnTo>
                    <a:pt x="0" y="4117461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56878" cy="417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3477392">
            <a:off x="-2360296" y="-4766807"/>
            <a:ext cx="5101593" cy="9533614"/>
            <a:chOff x="0" y="0"/>
            <a:chExt cx="1343629" cy="25109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2510910"/>
            </a:xfrm>
            <a:custGeom>
              <a:avLst/>
              <a:gdLst/>
              <a:ahLst/>
              <a:cxnLst/>
              <a:rect l="l" t="t" r="r" b="b"/>
              <a:pathLst>
                <a:path w="1343629" h="2510910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2F7A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256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2025" y="5760760"/>
            <a:ext cx="10814317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9"/>
              </a:lnSpc>
            </a:pPr>
            <a:r>
              <a:rPr lang="en-US" sz="15475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밀레니얼"/>
                <a:ea typeface="210 밀레니얼"/>
              </a:rPr>
              <a:t>연구노트</a:t>
            </a:r>
            <a:r>
              <a:rPr lang="en-US" sz="154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밀레니얼"/>
                <a:ea typeface="210 밀레니얼"/>
              </a:rPr>
              <a:t> 1차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731" y="8734425"/>
            <a:ext cx="10622611" cy="56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Tlab 돋움 미디움"/>
                <a:ea typeface="Tlab 돋움 미디움"/>
              </a:rPr>
              <a:t>8조 피니셔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640010"/>
            <a:ext cx="6967680" cy="11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1A4FF"/>
                </a:solidFill>
                <a:ea typeface="TDTD평고딕"/>
              </a:rPr>
              <a:t>셔츠 폴딩 머신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432886" y="258056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6322873" y="-3129724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5463149"/>
            <a:ext cx="6910942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621192" y="795641"/>
            <a:ext cx="8516082" cy="8695718"/>
          </a:xfrm>
          <a:custGeom>
            <a:avLst/>
            <a:gdLst/>
            <a:ahLst/>
            <a:cxnLst/>
            <a:rect l="l" t="t" r="r" b="b"/>
            <a:pathLst>
              <a:path w="8516082" h="8695718">
                <a:moveTo>
                  <a:pt x="0" y="0"/>
                </a:moveTo>
                <a:lnTo>
                  <a:pt x="8516082" y="0"/>
                </a:lnTo>
                <a:lnTo>
                  <a:pt x="8516082" y="8695718"/>
                </a:lnTo>
                <a:lnTo>
                  <a:pt x="0" y="869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94567" y="4234424"/>
            <a:ext cx="57266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2127D"/>
                </a:solidFill>
                <a:ea typeface="TDTD평고딕"/>
              </a:rPr>
              <a:t>모터 회로도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19593" y="3315262"/>
            <a:ext cx="189538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1-3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2601" y="2436743"/>
            <a:ext cx="10802798" cy="7415078"/>
          </a:xfrm>
          <a:custGeom>
            <a:avLst/>
            <a:gdLst/>
            <a:ahLst/>
            <a:cxnLst/>
            <a:rect l="l" t="t" r="r" b="b"/>
            <a:pathLst>
              <a:path w="10802798" h="7415078">
                <a:moveTo>
                  <a:pt x="0" y="0"/>
                </a:moveTo>
                <a:lnTo>
                  <a:pt x="10802798" y="0"/>
                </a:lnTo>
                <a:lnTo>
                  <a:pt x="10802798" y="7415079"/>
                </a:lnTo>
                <a:lnTo>
                  <a:pt x="0" y="741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0368" y="798706"/>
            <a:ext cx="736658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기본 회로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1196" y="1427356"/>
            <a:ext cx="11811162" cy="45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2800">
                <a:solidFill>
                  <a:srgbClr val="41A4FF"/>
                </a:solidFill>
                <a:latin typeface="TDTD평고딕"/>
                <a:ea typeface="TDTD평고딕"/>
              </a:rPr>
              <a:t>A4988, 건전지, 커패시터, 스텝모터 , 스위치 , 아두이노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2611" y="919466"/>
            <a:ext cx="8516082" cy="8695718"/>
          </a:xfrm>
          <a:custGeom>
            <a:avLst/>
            <a:gdLst/>
            <a:ahLst/>
            <a:cxnLst/>
            <a:rect l="l" t="t" r="r" b="b"/>
            <a:pathLst>
              <a:path w="8516082" h="8695718">
                <a:moveTo>
                  <a:pt x="0" y="0"/>
                </a:moveTo>
                <a:lnTo>
                  <a:pt x="8516082" y="0"/>
                </a:lnTo>
                <a:lnTo>
                  <a:pt x="8516082" y="8695718"/>
                </a:lnTo>
                <a:lnTo>
                  <a:pt x="0" y="869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50063" y="919466"/>
            <a:ext cx="981823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2127D"/>
                </a:solidFill>
                <a:ea typeface="TDTD평고딕"/>
              </a:rPr>
              <a:t>두개 이상 연결 회로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432886" y="258056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5628802"/>
            <a:ext cx="8917549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599805" y="2893024"/>
            <a:ext cx="7882382" cy="5110411"/>
          </a:xfrm>
          <a:custGeom>
            <a:avLst/>
            <a:gdLst/>
            <a:ahLst/>
            <a:cxnLst/>
            <a:rect l="l" t="t" r="r" b="b"/>
            <a:pathLst>
              <a:path w="7882382" h="5110411">
                <a:moveTo>
                  <a:pt x="0" y="0"/>
                </a:moveTo>
                <a:lnTo>
                  <a:pt x="7882382" y="0"/>
                </a:lnTo>
                <a:lnTo>
                  <a:pt x="7882382" y="5110411"/>
                </a:lnTo>
                <a:lnTo>
                  <a:pt x="0" y="5110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438093" y="4276655"/>
            <a:ext cx="8161712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12127D"/>
                </a:solidFill>
                <a:ea typeface="TDTD평고딕"/>
              </a:rPr>
              <a:t>모터 소프트웨어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8616" y="3462670"/>
            <a:ext cx="189538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1-4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953" y="2927127"/>
            <a:ext cx="15772918" cy="6500630"/>
          </a:xfrm>
          <a:custGeom>
            <a:avLst/>
            <a:gdLst/>
            <a:ahLst/>
            <a:cxnLst/>
            <a:rect l="l" t="t" r="r" b="b"/>
            <a:pathLst>
              <a:path w="15772918" h="6500630">
                <a:moveTo>
                  <a:pt x="0" y="0"/>
                </a:moveTo>
                <a:lnTo>
                  <a:pt x="15772918" y="0"/>
                </a:lnTo>
                <a:lnTo>
                  <a:pt x="15772918" y="6500630"/>
                </a:lnTo>
                <a:lnTo>
                  <a:pt x="0" y="650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82288" y="1009650"/>
            <a:ext cx="8161712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12127D"/>
                </a:solidFill>
                <a:ea typeface="TDTD평고딕"/>
              </a:rPr>
              <a:t>사용 라이브러리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30101" y="1576387"/>
            <a:ext cx="11811162" cy="45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&lt; AccelStepper.h 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7098" y="2854095"/>
            <a:ext cx="12538354" cy="6611132"/>
          </a:xfrm>
          <a:custGeom>
            <a:avLst/>
            <a:gdLst/>
            <a:ahLst/>
            <a:cxnLst/>
            <a:rect l="l" t="t" r="r" b="b"/>
            <a:pathLst>
              <a:path w="12538354" h="6611132">
                <a:moveTo>
                  <a:pt x="0" y="0"/>
                </a:moveTo>
                <a:lnTo>
                  <a:pt x="12538354" y="0"/>
                </a:lnTo>
                <a:lnTo>
                  <a:pt x="12538354" y="6611132"/>
                </a:lnTo>
                <a:lnTo>
                  <a:pt x="0" y="661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50063" y="919466"/>
            <a:ext cx="981823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2127D"/>
                </a:solidFill>
                <a:ea typeface="TDTD평고딕"/>
              </a:rPr>
              <a:t>사용</a:t>
            </a:r>
            <a:r>
              <a:rPr lang="en-US" sz="7200" dirty="0">
                <a:solidFill>
                  <a:srgbClr val="12127D"/>
                </a:solidFill>
                <a:ea typeface="TDTD평고딕"/>
              </a:rPr>
              <a:t> </a:t>
            </a:r>
            <a:r>
              <a:rPr lang="en-US" sz="7200" dirty="0" err="1">
                <a:solidFill>
                  <a:srgbClr val="12127D"/>
                </a:solidFill>
                <a:ea typeface="TDTD평고딕"/>
              </a:rPr>
              <a:t>함수</a:t>
            </a:r>
            <a:r>
              <a:rPr lang="en-US" sz="7200" dirty="0">
                <a:solidFill>
                  <a:srgbClr val="12127D"/>
                </a:solidFill>
                <a:ea typeface="TDTD평고딕"/>
              </a:rPr>
              <a:t> </a:t>
            </a:r>
            <a:r>
              <a:rPr lang="en-US" sz="7200" dirty="0" err="1">
                <a:solidFill>
                  <a:srgbClr val="12127D"/>
                </a:solidFill>
                <a:ea typeface="TDTD평고딕"/>
              </a:rPr>
              <a:t>예시</a:t>
            </a:r>
            <a:endParaRPr lang="en-US" sz="7200" dirty="0">
              <a:solidFill>
                <a:srgbClr val="12127D"/>
              </a:solidFill>
              <a:ea typeface="TDTD평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7098" y="2854095"/>
            <a:ext cx="12538354" cy="6611132"/>
          </a:xfrm>
          <a:custGeom>
            <a:avLst/>
            <a:gdLst/>
            <a:ahLst/>
            <a:cxnLst/>
            <a:rect l="l" t="t" r="r" b="b"/>
            <a:pathLst>
              <a:path w="12538354" h="6611132">
                <a:moveTo>
                  <a:pt x="0" y="0"/>
                </a:moveTo>
                <a:lnTo>
                  <a:pt x="12538354" y="0"/>
                </a:lnTo>
                <a:lnTo>
                  <a:pt x="12538354" y="6611132"/>
                </a:lnTo>
                <a:lnTo>
                  <a:pt x="0" y="661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50063" y="919466"/>
            <a:ext cx="981823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2127D"/>
                </a:solidFill>
                <a:ea typeface="TDTD평고딕"/>
              </a:rPr>
              <a:t>사용 함수 예시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41629" y="1438579"/>
            <a:ext cx="11811162" cy="45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2800">
                <a:solidFill>
                  <a:srgbClr val="41A4FF"/>
                </a:solidFill>
                <a:ea typeface="TDTD평고딕"/>
              </a:rPr>
              <a:t>화살표로 표시한 함수들을 주로 조합하여 순차적인 코드 작성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8595317" y="3908018"/>
            <a:ext cx="11811162" cy="6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4"/>
              </a:lnSpc>
            </a:pPr>
            <a:r>
              <a:rPr lang="en-US" sz="3900">
                <a:solidFill>
                  <a:srgbClr val="FF914D"/>
                </a:solidFill>
                <a:latin typeface="TDTD평고딕"/>
              </a:rPr>
              <a:t>--&gt;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595317" y="6824776"/>
            <a:ext cx="11811162" cy="6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4"/>
              </a:lnSpc>
            </a:pPr>
            <a:r>
              <a:rPr lang="en-US" sz="3900">
                <a:solidFill>
                  <a:srgbClr val="FF914D"/>
                </a:solidFill>
                <a:latin typeface="TDTD평고딕"/>
              </a:rPr>
              <a:t>--&gt;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595317" y="8470153"/>
            <a:ext cx="11811162" cy="6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4"/>
              </a:lnSpc>
            </a:pPr>
            <a:r>
              <a:rPr lang="en-US" sz="3900">
                <a:solidFill>
                  <a:srgbClr val="FF914D"/>
                </a:solidFill>
                <a:latin typeface="TDTD평고딕"/>
              </a:rPr>
              <a:t>--&gt;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595317" y="7926085"/>
            <a:ext cx="11811162" cy="6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4"/>
              </a:lnSpc>
            </a:pPr>
            <a:r>
              <a:rPr lang="en-US" sz="3900">
                <a:solidFill>
                  <a:srgbClr val="FF914D"/>
                </a:solidFill>
                <a:latin typeface="TDTD평고딕"/>
              </a:rPr>
              <a:t>--&gt;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8595317" y="4510102"/>
            <a:ext cx="11811162" cy="62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4"/>
              </a:lnSpc>
            </a:pPr>
            <a:r>
              <a:rPr lang="en-US" sz="3900">
                <a:solidFill>
                  <a:srgbClr val="FF914D"/>
                </a:solidFill>
                <a:latin typeface="TDTD평고딕"/>
              </a:rPr>
              <a:t>--&gt;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190625"/>
            <a:ext cx="1623060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12127D"/>
                </a:solidFill>
                <a:ea typeface="TDTD평고딕"/>
              </a:rPr>
              <a:t>다음주 개발 계획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85582" y="4211343"/>
            <a:ext cx="16230600" cy="0"/>
          </a:xfrm>
          <a:prstGeom prst="line">
            <a:avLst/>
          </a:prstGeom>
          <a:ln w="2857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185582" y="4063705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4141" y="405418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2699" y="405418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51258" y="4054180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5582" y="5061787"/>
            <a:ext cx="3720813" cy="4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41A4FF"/>
                </a:solidFill>
                <a:ea typeface="TDTD평고딕"/>
              </a:rPr>
              <a:t>성능 평가 항목 결정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8076" y="6023673"/>
            <a:ext cx="369831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계획서에서 설정한 세부 목표 참조하여 성능평가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D0D50"/>
              </a:solidFill>
              <a:ea typeface="Tlab 돋움 레귤러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74141" y="5061787"/>
            <a:ext cx="3182930" cy="4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ea typeface="TDTD평고딕"/>
              </a:rPr>
              <a:t>모의 실험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36794" y="5962713"/>
            <a:ext cx="318293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프로토타입 테스트 후 발견된 단점을 보완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D0D50"/>
              </a:solidFill>
              <a:ea typeface="Tlab 돋움 레귤러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성능</a:t>
            </a:r>
            <a:r>
              <a:rPr lang="en-US" sz="2400">
                <a:solidFill>
                  <a:srgbClr val="0D0D50"/>
                </a:solidFill>
                <a:latin typeface="Tlab 돋움 레귤러"/>
                <a:ea typeface="Tlab 돋움 레귤러"/>
              </a:rPr>
              <a:t> 평가 항목에서 정한 세부목표 및 평가 항목에 미달된 부분 수정 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D0D50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62699" y="5061787"/>
            <a:ext cx="3519107" cy="4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ea typeface="TDTD평고딕"/>
              </a:rPr>
              <a:t>성능평가 표준 확립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4624" y="6023673"/>
            <a:ext cx="3182930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프로토타입에서 미흡한 부분들을 수정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D0D50"/>
              </a:solidFill>
              <a:ea typeface="Tlab 돋움 레귤러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최종적인 성능 평가 표준을 확립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D0D50"/>
              </a:solidFill>
              <a:ea typeface="Tlab 돋움 레귤러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051258" y="5061787"/>
            <a:ext cx="3586342" cy="4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ea typeface="TDTD평고딕"/>
              </a:rPr>
              <a:t>최종 제품 도면 작성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12455" y="6023673"/>
            <a:ext cx="318293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프로토타입에서 미흡했던 부분 보완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D0D50"/>
              </a:solidFill>
              <a:ea typeface="Tlab 돋움 레귤러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D0D50"/>
                </a:solidFill>
                <a:latin typeface="Tlab 돋움 레귤러"/>
                <a:ea typeface="Tlab 돋움 레귤러"/>
              </a:rPr>
              <a:t> 최종 성능 평가 표준에 의거한 제품 설계 도면을 작성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D0D50"/>
              </a:solidFill>
              <a:latin typeface="Tlab 돋움 레귤러"/>
              <a:ea typeface="Tlab 돋움 레귤러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5593" y="-1950937"/>
            <a:ext cx="12855373" cy="12855373"/>
          </a:xfrm>
          <a:custGeom>
            <a:avLst/>
            <a:gdLst/>
            <a:ahLst/>
            <a:cxnLst/>
            <a:rect l="l" t="t" r="r" b="b"/>
            <a:pathLst>
              <a:path w="12855373" h="12855373">
                <a:moveTo>
                  <a:pt x="0" y="0"/>
                </a:moveTo>
                <a:lnTo>
                  <a:pt x="12855373" y="0"/>
                </a:lnTo>
                <a:lnTo>
                  <a:pt x="12855373" y="12855374"/>
                </a:lnTo>
                <a:lnTo>
                  <a:pt x="0" y="12855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1270729">
            <a:off x="-1520239" y="-4302004"/>
            <a:ext cx="11606584" cy="18891008"/>
            <a:chOff x="0" y="0"/>
            <a:chExt cx="3056878" cy="4975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878" cy="4975409"/>
            </a:xfrm>
            <a:custGeom>
              <a:avLst/>
              <a:gdLst/>
              <a:ahLst/>
              <a:cxnLst/>
              <a:rect l="l" t="t" r="r" b="b"/>
              <a:pathLst>
                <a:path w="3056878" h="4975409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56878" cy="5032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6791999">
            <a:off x="8277205" y="-3693829"/>
            <a:ext cx="5101593" cy="4374576"/>
            <a:chOff x="0" y="0"/>
            <a:chExt cx="1343629" cy="11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152152"/>
            </a:xfrm>
            <a:custGeom>
              <a:avLst/>
              <a:gdLst/>
              <a:ahLst/>
              <a:cxnLst/>
              <a:rect l="l" t="t" r="r" b="b"/>
              <a:pathLst>
                <a:path w="1343629" h="1152152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2F7A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20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457700"/>
            <a:ext cx="7581583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ea typeface="TDTD평고딕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01985" y="-3862212"/>
            <a:ext cx="16947792" cy="6899353"/>
          </a:xfrm>
          <a:custGeom>
            <a:avLst/>
            <a:gdLst/>
            <a:ahLst/>
            <a:cxnLst/>
            <a:rect l="l" t="t" r="r" b="b"/>
            <a:pathLst>
              <a:path w="16947792" h="6899353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2"/>
            <a:stretch>
              <a:fillRect l="-15631" t="-15555" r="-17292" b="-289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28424" y="3764459"/>
            <a:ext cx="4930294" cy="333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01. 이주의 개발 내용</a:t>
            </a:r>
          </a:p>
          <a:p>
            <a:pPr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1-1. 전체 설계도</a:t>
            </a:r>
          </a:p>
          <a:p>
            <a:pPr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1-2. 필요 부품 및 구매 현황</a:t>
            </a:r>
          </a:p>
          <a:p>
            <a:pPr marL="0" lvl="0" indent="0" algn="l"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1-3. 모터 회로도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8424" y="7134653"/>
            <a:ext cx="5451390" cy="247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1-4. 모터 구동 소프트웨어</a:t>
            </a:r>
          </a:p>
          <a:p>
            <a:pPr>
              <a:lnSpc>
                <a:spcPts val="6784"/>
              </a:lnSpc>
            </a:pPr>
            <a:endParaRPr lang="en-US" sz="3200">
              <a:solidFill>
                <a:srgbClr val="12127D"/>
              </a:solidFill>
              <a:latin typeface="Tlab 돋움 미디움"/>
              <a:ea typeface="Tlab 돋움 미디움"/>
            </a:endParaRPr>
          </a:p>
          <a:p>
            <a:pPr marL="0" lvl="0" indent="0" algn="l">
              <a:lnSpc>
                <a:spcPts val="6784"/>
              </a:lnSpc>
            </a:pPr>
            <a:endParaRPr lang="en-US" sz="3200">
              <a:solidFill>
                <a:srgbClr val="12127D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080091" y="9594452"/>
            <a:ext cx="896571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8926" cy="4466468"/>
            </a:xfrm>
            <a:custGeom>
              <a:avLst/>
              <a:gdLst/>
              <a:ahLst/>
              <a:cxnLst/>
              <a:rect l="l" t="t" r="r" b="b"/>
              <a:pathLst>
                <a:path w="3788926" h="4466468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88926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29624" cy="4466468"/>
            </a:xfrm>
            <a:custGeom>
              <a:avLst/>
              <a:gdLst/>
              <a:ahLst/>
              <a:cxnLst/>
              <a:rect l="l" t="t" r="r" b="b"/>
              <a:pathLst>
                <a:path w="3729624" h="4466468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729623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13260" y="971550"/>
            <a:ext cx="3417002" cy="142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TDTD평고딕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2120709" y="8281942"/>
            <a:ext cx="837942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3629" cy="2510910"/>
            </a:xfrm>
            <a:custGeom>
              <a:avLst/>
              <a:gdLst/>
              <a:ahLst/>
              <a:cxnLst/>
              <a:rect l="l" t="t" r="r" b="b"/>
              <a:pathLst>
                <a:path w="1343629" h="2510910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2F7A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343629" cy="256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212613" y="8610442"/>
            <a:ext cx="5451390" cy="7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84"/>
              </a:lnSpc>
            </a:pPr>
            <a:r>
              <a:rPr lang="en-US" sz="3200">
                <a:solidFill>
                  <a:srgbClr val="12127D"/>
                </a:solidFill>
                <a:latin typeface="Tlab 돋움 미디움"/>
                <a:ea typeface="Tlab 돋움 미디움"/>
              </a:rPr>
              <a:t>02. 다음주 개발 내용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608039" y="5950861"/>
            <a:ext cx="1030796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808756" y="445342"/>
            <a:ext cx="6449536" cy="9810827"/>
          </a:xfrm>
          <a:custGeom>
            <a:avLst/>
            <a:gdLst/>
            <a:ahLst/>
            <a:cxnLst/>
            <a:rect l="l" t="t" r="r" b="b"/>
            <a:pathLst>
              <a:path w="6449536" h="9810827">
                <a:moveTo>
                  <a:pt x="0" y="0"/>
                </a:moveTo>
                <a:lnTo>
                  <a:pt x="6449536" y="0"/>
                </a:lnTo>
                <a:lnTo>
                  <a:pt x="6449536" y="9810826"/>
                </a:lnTo>
                <a:lnTo>
                  <a:pt x="0" y="981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1629" y="7292194"/>
            <a:ext cx="2799165" cy="868626"/>
            <a:chOff x="0" y="0"/>
            <a:chExt cx="3732221" cy="115816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3732221" cy="31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12127D"/>
                  </a:solidFill>
                  <a:ea typeface="Tlab 돋움 미디움"/>
                </a:rPr>
                <a:t>주된 포인트를 추가해 주세요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1434"/>
              <a:ext cx="3732221" cy="54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토론하고자 하는 내용을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latin typeface="Tlab 돋움 레귤러"/>
                  <a:ea typeface="Tlab 돋움 레귤러"/>
                </a:rPr>
                <a:t>간략하게 설명해 주세요.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437248" y="4703524"/>
            <a:ext cx="813717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TDTD평고딕"/>
              </a:rPr>
              <a:t>전체 설계도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8610" y="3770074"/>
            <a:ext cx="127132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1-1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5057" y="2347912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12718" y="3127709"/>
            <a:ext cx="13262563" cy="6130591"/>
          </a:xfrm>
          <a:custGeom>
            <a:avLst/>
            <a:gdLst/>
            <a:ahLst/>
            <a:cxnLst/>
            <a:rect l="l" t="t" r="r" b="b"/>
            <a:pathLst>
              <a:path w="13262563" h="6130591">
                <a:moveTo>
                  <a:pt x="0" y="0"/>
                </a:moveTo>
                <a:lnTo>
                  <a:pt x="13262564" y="0"/>
                </a:lnTo>
                <a:lnTo>
                  <a:pt x="13262564" y="6130591"/>
                </a:lnTo>
                <a:lnTo>
                  <a:pt x="0" y="6130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88619" y="990600"/>
            <a:ext cx="5726625" cy="12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본체 설계도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5057" y="2347912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529329" y="2921007"/>
            <a:ext cx="11229343" cy="6697856"/>
          </a:xfrm>
          <a:custGeom>
            <a:avLst/>
            <a:gdLst/>
            <a:ahLst/>
            <a:cxnLst/>
            <a:rect l="l" t="t" r="r" b="b"/>
            <a:pathLst>
              <a:path w="11229343" h="6697856">
                <a:moveTo>
                  <a:pt x="0" y="0"/>
                </a:moveTo>
                <a:lnTo>
                  <a:pt x="11229342" y="0"/>
                </a:lnTo>
                <a:lnTo>
                  <a:pt x="11229342" y="6697856"/>
                </a:lnTo>
                <a:lnTo>
                  <a:pt x="0" y="669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601288" y="1009650"/>
            <a:ext cx="5860572" cy="12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내부 설계도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5057" y="2347912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197629" y="3233527"/>
            <a:ext cx="7266300" cy="6024773"/>
          </a:xfrm>
          <a:custGeom>
            <a:avLst/>
            <a:gdLst/>
            <a:ahLst/>
            <a:cxnLst/>
            <a:rect l="l" t="t" r="r" b="b"/>
            <a:pathLst>
              <a:path w="7266300" h="6024773">
                <a:moveTo>
                  <a:pt x="0" y="0"/>
                </a:moveTo>
                <a:lnTo>
                  <a:pt x="7266300" y="0"/>
                </a:lnTo>
                <a:lnTo>
                  <a:pt x="7266300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648142" y="1023997"/>
            <a:ext cx="5860572" cy="12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모터 설계도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432886" y="258056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5628802"/>
            <a:ext cx="912839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28997" y="4467155"/>
            <a:ext cx="1085578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12127D"/>
                </a:solidFill>
                <a:ea typeface="TDTD평고딕"/>
              </a:rPr>
              <a:t>필요 부품 및 구매현황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7151" y="3514655"/>
            <a:ext cx="189538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1-2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-3072261">
            <a:off x="10394764" y="2367000"/>
            <a:ext cx="6162460" cy="6162460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rot="1700008">
              <a:off x="463026" y="207624"/>
              <a:ext cx="13913977" cy="14424781"/>
            </a:xfrm>
            <a:custGeom>
              <a:avLst/>
              <a:gdLst/>
              <a:ahLst/>
              <a:cxnLst/>
              <a:rect l="l" t="t" r="r" b="b"/>
              <a:pathLst>
                <a:path w="13913977" h="14424781">
                  <a:moveTo>
                    <a:pt x="3702164" y="1175978"/>
                  </a:moveTo>
                  <a:cubicBezTo>
                    <a:pt x="1533914" y="2332609"/>
                    <a:pt x="150260" y="4560971"/>
                    <a:pt x="75130" y="7017280"/>
                  </a:cubicBezTo>
                  <a:cubicBezTo>
                    <a:pt x="0" y="9473589"/>
                    <a:pt x="1244880" y="11782349"/>
                    <a:pt x="3338388" y="13069332"/>
                  </a:cubicBezTo>
                  <a:cubicBezTo>
                    <a:pt x="5431896" y="14356315"/>
                    <a:pt x="8053996" y="14424781"/>
                    <a:pt x="10211813" y="13248803"/>
                  </a:cubicBezTo>
                  <a:cubicBezTo>
                    <a:pt x="12380063" y="12092171"/>
                    <a:pt x="13763717" y="9863809"/>
                    <a:pt x="13838847" y="7407500"/>
                  </a:cubicBezTo>
                  <a:cubicBezTo>
                    <a:pt x="13913977" y="4951191"/>
                    <a:pt x="12669097" y="2642431"/>
                    <a:pt x="10575589" y="1355448"/>
                  </a:cubicBezTo>
                  <a:cubicBezTo>
                    <a:pt x="8482081" y="68465"/>
                    <a:pt x="5859981" y="0"/>
                    <a:pt x="3702164" y="1175978"/>
                  </a:cubicBezTo>
                  <a:close/>
                </a:path>
              </a:pathLst>
            </a:custGeom>
            <a:blipFill>
              <a:blip r:embed="rId2"/>
              <a:stretch>
                <a:fillRect l="-3671" t="-4807" r="-9958" b="-141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1151709" y="2480434"/>
            <a:ext cx="7902428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192728" y="1095434"/>
            <a:ext cx="4557991" cy="12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필요 부품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2330" y="3167789"/>
            <a:ext cx="16423341" cy="5030619"/>
            <a:chOff x="0" y="0"/>
            <a:chExt cx="21897787" cy="6707491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924964" y="884093"/>
              <a:ext cx="4355887" cy="4355887"/>
              <a:chOff x="0" y="0"/>
              <a:chExt cx="14840029" cy="1484002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490" r="-24490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808975"/>
              <a:ext cx="6205814" cy="61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ea typeface="TDTD평고딕"/>
                </a:rPr>
                <a:t>프레임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196020" y="5809021"/>
              <a:ext cx="6205814" cy="619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latin typeface="TDTD평고딕"/>
                  <a:ea typeface="TDTD평고딕"/>
                </a:rPr>
                <a:t>12V 스텝모터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-3072261">
              <a:off x="6120984" y="884093"/>
              <a:ext cx="4355887" cy="4355887"/>
              <a:chOff x="0" y="0"/>
              <a:chExt cx="14840029" cy="1484002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 rot="1700008">
                <a:off x="463026" y="207624"/>
                <a:ext cx="13913977" cy="14424781"/>
              </a:xfrm>
              <a:custGeom>
                <a:avLst/>
                <a:gdLst/>
                <a:ahLst/>
                <a:cxnLst/>
                <a:rect l="l" t="t" r="r" b="b"/>
                <a:pathLst>
                  <a:path w="13913977" h="14424781">
                    <a:moveTo>
                      <a:pt x="3702164" y="1175978"/>
                    </a:moveTo>
                    <a:cubicBezTo>
                      <a:pt x="1533914" y="2332609"/>
                      <a:pt x="150260" y="4560971"/>
                      <a:pt x="75130" y="7017280"/>
                    </a:cubicBezTo>
                    <a:cubicBezTo>
                      <a:pt x="0" y="9473589"/>
                      <a:pt x="1244880" y="11782349"/>
                      <a:pt x="3338388" y="13069332"/>
                    </a:cubicBezTo>
                    <a:cubicBezTo>
                      <a:pt x="5431896" y="14356315"/>
                      <a:pt x="8053996" y="14424781"/>
                      <a:pt x="10211813" y="13248803"/>
                    </a:cubicBezTo>
                    <a:cubicBezTo>
                      <a:pt x="12380063" y="12092171"/>
                      <a:pt x="13763717" y="9863809"/>
                      <a:pt x="13838847" y="7407500"/>
                    </a:cubicBezTo>
                    <a:cubicBezTo>
                      <a:pt x="13913977" y="4951191"/>
                      <a:pt x="12669097" y="2642431"/>
                      <a:pt x="10575589" y="1355448"/>
                    </a:cubicBezTo>
                    <a:cubicBezTo>
                      <a:pt x="8482081" y="68465"/>
                      <a:pt x="5859981" y="0"/>
                      <a:pt x="3702164" y="1175978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671" t="-4807" r="-9958" b="-141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1342404" y="884093"/>
              <a:ext cx="4355887" cy="4355887"/>
              <a:chOff x="0" y="0"/>
              <a:chExt cx="14840029" cy="1484002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74" r="-74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6597855" y="884093"/>
              <a:ext cx="4355887" cy="4355887"/>
              <a:chOff x="0" y="0"/>
              <a:chExt cx="14840029" cy="1484002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4076" r="-14076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0417440" y="5529566"/>
              <a:ext cx="6205814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41A4FF"/>
                  </a:solidFill>
                  <a:latin typeface="TDTD평고딕"/>
                  <a:ea typeface="TDTD평고딕"/>
                </a:rPr>
                <a:t>스텝모터 드라이버(A4988)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691973" y="5809021"/>
              <a:ext cx="6205814" cy="619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latin typeface="TDTD평고딕"/>
                  <a:ea typeface="TDTD평고딕"/>
                </a:rPr>
                <a:t>12V 어댑터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690883" y="2271712"/>
            <a:ext cx="6814392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29961" y="3500770"/>
            <a:ext cx="16428079" cy="4821069"/>
            <a:chOff x="0" y="0"/>
            <a:chExt cx="21904105" cy="642809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924964" y="884093"/>
              <a:ext cx="4355887" cy="4355887"/>
              <a:chOff x="0" y="0"/>
              <a:chExt cx="14840029" cy="148400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223" t="-988" r="223" b="-988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5808966"/>
              <a:ext cx="620581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ea typeface="TDTD평고딕"/>
                </a:rPr>
                <a:t>어댑터 베럴잭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96020" y="5808966"/>
              <a:ext cx="620581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latin typeface="TDTD평고딕"/>
                  <a:ea typeface="TDTD평고딕"/>
                </a:rPr>
                <a:t>50V 47uF 콘덴서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-3072261">
              <a:off x="6120984" y="884093"/>
              <a:ext cx="4355887" cy="4355887"/>
              <a:chOff x="0" y="0"/>
              <a:chExt cx="14840029" cy="1484002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 rot="7357249">
                <a:off x="182067" y="434117"/>
                <a:ext cx="14475895" cy="13971794"/>
              </a:xfrm>
              <a:custGeom>
                <a:avLst/>
                <a:gdLst/>
                <a:ahLst/>
                <a:cxnLst/>
                <a:rect l="l" t="t" r="r" b="b"/>
                <a:pathLst>
                  <a:path w="14475895" h="13971794">
                    <a:moveTo>
                      <a:pt x="1461753" y="10682887"/>
                    </a:moveTo>
                    <a:cubicBezTo>
                      <a:pt x="2777242" y="12758601"/>
                      <a:pt x="5102808" y="13971794"/>
                      <a:pt x="7557861" y="13863084"/>
                    </a:cubicBezTo>
                    <a:cubicBezTo>
                      <a:pt x="10012913" y="13754374"/>
                      <a:pt x="12222147" y="12340378"/>
                      <a:pt x="13349021" y="10156516"/>
                    </a:cubicBezTo>
                    <a:cubicBezTo>
                      <a:pt x="14475895" y="7972654"/>
                      <a:pt x="14348145" y="5352773"/>
                      <a:pt x="13014143" y="3288908"/>
                    </a:cubicBezTo>
                    <a:cubicBezTo>
                      <a:pt x="11698653" y="1213194"/>
                      <a:pt x="9373087" y="0"/>
                      <a:pt x="6918034" y="108710"/>
                    </a:cubicBezTo>
                    <a:cubicBezTo>
                      <a:pt x="4462982" y="217420"/>
                      <a:pt x="2253748" y="1631416"/>
                      <a:pt x="1126874" y="3815278"/>
                    </a:cubicBezTo>
                    <a:cubicBezTo>
                      <a:pt x="0" y="5999141"/>
                      <a:pt x="127750" y="8619022"/>
                      <a:pt x="1461753" y="10682887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114" t="182" r="114" b="182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1342404" y="884093"/>
              <a:ext cx="4355887" cy="4355887"/>
              <a:chOff x="0" y="0"/>
              <a:chExt cx="14840029" cy="1484002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728" r="-728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417440" y="5808966"/>
              <a:ext cx="620581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ea typeface="TDTD평고딕"/>
                </a:rPr>
                <a:t>하드보드지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698291" y="5808966"/>
              <a:ext cx="620581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A4FF"/>
                  </a:solidFill>
                  <a:ea typeface="TDTD평고딕"/>
                </a:rPr>
                <a:t>낚시줄</a:t>
              </a: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3327714" y="4205828"/>
            <a:ext cx="3424329" cy="3410953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75044" y="880217"/>
            <a:ext cx="4557991" cy="123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필요 부품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198</Words>
  <Application>Microsoft Office PowerPoint</Application>
  <PresentationFormat>사용자 지정</PresentationFormat>
  <Paragraphs>63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TDTD평고딕</vt:lpstr>
      <vt:lpstr>Calibri</vt:lpstr>
      <vt:lpstr>Arial</vt:lpstr>
      <vt:lpstr>210 밀레니얼</vt:lpstr>
      <vt:lpstr>Tlab 돋움 미디움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기창공 연구 1차 발표</dc:title>
  <cp:lastModifiedBy>도현민</cp:lastModifiedBy>
  <cp:revision>2</cp:revision>
  <dcterms:created xsi:type="dcterms:W3CDTF">2006-08-16T00:00:00Z</dcterms:created>
  <dcterms:modified xsi:type="dcterms:W3CDTF">2023-11-21T19:02:38Z</dcterms:modified>
  <dc:identifier>DAF0zo9MNm8</dc:identifier>
</cp:coreProperties>
</file>